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85" r:id="rId4"/>
    <p:sldId id="261" r:id="rId5"/>
    <p:sldId id="263" r:id="rId6"/>
    <p:sldId id="262" r:id="rId7"/>
    <p:sldId id="286" r:id="rId8"/>
    <p:sldId id="284" r:id="rId9"/>
    <p:sldId id="264" r:id="rId10"/>
    <p:sldId id="290" r:id="rId11"/>
    <p:sldId id="288" r:id="rId12"/>
    <p:sldId id="289" r:id="rId13"/>
    <p:sldId id="265" r:id="rId14"/>
    <p:sldId id="266" r:id="rId15"/>
    <p:sldId id="267" r:id="rId16"/>
    <p:sldId id="27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5696"/>
    <a:srgbClr val="FF9900"/>
    <a:srgbClr val="213F22"/>
    <a:srgbClr val="FFDE53"/>
    <a:srgbClr val="EAEAEA"/>
    <a:srgbClr val="9CD6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D89E-D0AD-4B63-9B89-EACAC91871A9}" type="datetimeFigureOut">
              <a:rPr lang="es-ES" smtClean="0"/>
              <a:t>13/03/2017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F3A6C-8EC3-45F2-B381-8EBE46597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261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15E2-C82F-4F8C-A93D-1B9081BA0047}" type="datetimeFigureOut">
              <a:rPr lang="es-ES" smtClean="0"/>
              <a:t>13/03/2017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43A2D-DBBD-4FE5-8C8C-78C299E41A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201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616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5345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5969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713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0198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7147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283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62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0907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778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269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307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557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1425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0487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957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c-interreg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mac-interreg.org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c-interreg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mac-interreg.org/" TargetMode="External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gestionproyectos@pct-mac.org" TargetMode="External"/><Relationship Id="rId5" Type="http://schemas.openxmlformats.org/officeDocument/2006/relationships/image" Target="../media/image12.emf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9848" y="993642"/>
            <a:ext cx="7884682" cy="3255264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4800" b="1" dirty="0" smtClean="0"/>
              <a:t>Jornadas Técnicas para los beneficiarios de proyectos aprobados en la 1ª convocatoria del Programa INTERREG V-A MAC 2014-2020</a:t>
            </a:r>
            <a:endParaRPr lang="es-ES" sz="48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263" y="949451"/>
            <a:ext cx="2554229" cy="6979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683" y="4415478"/>
            <a:ext cx="2353747" cy="1495168"/>
          </a:xfrm>
          <a:prstGeom prst="rect">
            <a:avLst/>
          </a:prstGeom>
        </p:spPr>
      </p:pic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100015" y="4248906"/>
            <a:ext cx="7315200" cy="1335740"/>
          </a:xfrm>
        </p:spPr>
        <p:txBody>
          <a:bodyPr>
            <a:normAutofit fontScale="77500" lnSpcReduction="20000"/>
          </a:bodyPr>
          <a:lstStyle/>
          <a:p>
            <a:r>
              <a:rPr lang="es-ES_tradnl" b="1" dirty="0" smtClean="0"/>
              <a:t>14 de marzo de 2017-Las Palmas de Gran Canaria</a:t>
            </a:r>
          </a:p>
          <a:p>
            <a:r>
              <a:rPr lang="es-ES_tradnl" b="1" dirty="0" smtClean="0"/>
              <a:t>16 de marzo de 2017-Santa Cruz de Tenerife</a:t>
            </a:r>
          </a:p>
          <a:p>
            <a:r>
              <a:rPr lang="es-ES_tradnl" b="1" dirty="0" smtClean="0"/>
              <a:t>20 de marzo de 2017-Funchal, Madeira</a:t>
            </a:r>
          </a:p>
          <a:p>
            <a:r>
              <a:rPr lang="es-ES_tradnl" b="1" dirty="0" smtClean="0"/>
              <a:t>22 de marzo de 2017-Angra do Heroísmo, </a:t>
            </a:r>
            <a:r>
              <a:rPr lang="es-ES_tradnl" b="1" dirty="0" err="1" smtClean="0"/>
              <a:t>Terceira</a:t>
            </a:r>
            <a:r>
              <a:rPr lang="es-ES_tradnl" b="1" dirty="0" smtClean="0"/>
              <a:t>, Açores</a:t>
            </a:r>
          </a:p>
          <a:p>
            <a:endParaRPr lang="es-ES_tradnl" b="1" dirty="0" smtClean="0"/>
          </a:p>
          <a:p>
            <a:endParaRPr lang="es-ES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1708" y="1977083"/>
            <a:ext cx="2380735" cy="179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49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676993" y="79431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1. EL CONTRATO DE CONCESIÓN DE AYUDA FEDER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3672871" y="1548078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DECLARACIÓN ANTIFRAUDE Y CÓDIGO ÉTICO Y DE CONDUCTA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672871" y="2322435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FUNCIONAMIENTO DEL PARTENARIADO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3676987" y="3109149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MODIFICACIONES DE PROYECTOS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3697579" y="3887626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5. INFORMES DE EJECUCIÓN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3709933" y="4674339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6. OBLIGACIONES DE INFORMACIÓN Y COMUNICACIÓN</a:t>
            </a:r>
            <a:endParaRPr lang="es-ES_tradnl" altLang="es-ES" sz="16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3709933" y="5440458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7. </a:t>
            </a:r>
            <a:r>
              <a:rPr lang="es-ES_tradnl" altLang="es-ES" sz="1600" b="1" dirty="0">
                <a:solidFill>
                  <a:srgbClr val="000099"/>
                </a:solidFill>
                <a:latin typeface="+mj-lt"/>
              </a:rPr>
              <a:t>DOCUMENTACIÓN DE REFERENCIA</a:t>
            </a:r>
          </a:p>
        </p:txBody>
      </p:sp>
    </p:spTree>
    <p:extLst>
      <p:ext uri="{BB962C8B-B14F-4D97-AF65-F5344CB8AC3E}">
        <p14:creationId xmlns:p14="http://schemas.microsoft.com/office/powerpoint/2010/main" val="54027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05319" y="12762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191346" y="741387"/>
            <a:ext cx="80660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5125" indent="-365125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altLang="es-ES" b="1" dirty="0" smtClean="0">
                <a:solidFill>
                  <a:srgbClr val="000099"/>
                </a:solidFill>
                <a:latin typeface="+mn-lt"/>
              </a:rPr>
              <a:t>RETOS PARA LOS PROYECTOS EN EL PERIODO 2014-2020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:</a:t>
            </a:r>
            <a:endParaRPr lang="es-ES" altLang="es-ES" dirty="0">
              <a:solidFill>
                <a:schemeClr val="accent2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1854" y="2914763"/>
            <a:ext cx="3048000" cy="164900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3484600" y="1079971"/>
            <a:ext cx="420953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_tradnl" dirty="0">
                <a:solidFill>
                  <a:srgbClr val="000099"/>
                </a:solidFill>
              </a:rPr>
              <a:t>Proyectos orientados a </a:t>
            </a:r>
            <a:r>
              <a:rPr lang="es-ES_tradnl" dirty="0" smtClean="0">
                <a:solidFill>
                  <a:srgbClr val="000099"/>
                </a:solidFill>
              </a:rPr>
              <a:t>RESULTADOS</a:t>
            </a:r>
            <a:r>
              <a:rPr lang="es-ES_tradnl" dirty="0">
                <a:solidFill>
                  <a:srgbClr val="000099"/>
                </a:solidFill>
              </a:rPr>
              <a:t> </a:t>
            </a:r>
            <a:r>
              <a:rPr lang="es-ES_tradnl" dirty="0" smtClean="0">
                <a:solidFill>
                  <a:srgbClr val="000099"/>
                </a:solidFill>
              </a:rPr>
              <a:t>tangibles y cuantificables a través de INDICADORES.</a:t>
            </a:r>
          </a:p>
          <a:p>
            <a:pPr algn="just"/>
            <a:endParaRPr lang="es-ES_tradnl" dirty="0">
              <a:solidFill>
                <a:srgbClr val="000099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_tradnl" dirty="0">
                <a:solidFill>
                  <a:srgbClr val="000099"/>
                </a:solidFill>
              </a:rPr>
              <a:t>Incremento de la CALIDAD en todas las fases: ejecución, </a:t>
            </a:r>
            <a:r>
              <a:rPr lang="es-ES_tradnl" dirty="0" smtClean="0">
                <a:solidFill>
                  <a:srgbClr val="000099"/>
                </a:solidFill>
              </a:rPr>
              <a:t>medición de los resultados </a:t>
            </a:r>
            <a:r>
              <a:rPr lang="es-ES_tradnl" dirty="0">
                <a:solidFill>
                  <a:srgbClr val="000099"/>
                </a:solidFill>
              </a:rPr>
              <a:t>e impacto</a:t>
            </a:r>
            <a:r>
              <a:rPr lang="es-ES_tradnl" dirty="0" smtClean="0">
                <a:solidFill>
                  <a:srgbClr val="000099"/>
                </a:solidFill>
              </a:rPr>
              <a:t>.</a:t>
            </a:r>
          </a:p>
          <a:p>
            <a:pPr algn="just"/>
            <a:endParaRPr lang="es-ES_tradnl" dirty="0">
              <a:solidFill>
                <a:srgbClr val="000099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_tradnl" dirty="0" smtClean="0">
                <a:solidFill>
                  <a:srgbClr val="000099"/>
                </a:solidFill>
              </a:rPr>
              <a:t>Importancia de la implicación y compromiso del personal y formación adecuada del mismo.</a:t>
            </a:r>
          </a:p>
          <a:p>
            <a:pPr marL="285750" indent="-285750" algn="just">
              <a:buFontTx/>
              <a:buChar char="-"/>
            </a:pPr>
            <a:endParaRPr lang="es-ES_tradnl" dirty="0">
              <a:solidFill>
                <a:srgbClr val="000099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_tradnl" dirty="0" smtClean="0">
                <a:solidFill>
                  <a:srgbClr val="000099"/>
                </a:solidFill>
              </a:rPr>
              <a:t>CAMBIOS IMPORTANTES en las reglas de funcionamiento de los programas y proyectos	</a:t>
            </a:r>
          </a:p>
          <a:p>
            <a:pPr marL="285750" indent="-285750" algn="just">
              <a:buFontTx/>
              <a:buChar char="-"/>
            </a:pPr>
            <a:endParaRPr lang="es-ES_tradnl" dirty="0">
              <a:solidFill>
                <a:srgbClr val="000099"/>
              </a:solidFill>
            </a:endParaRPr>
          </a:p>
          <a:p>
            <a:pPr algn="just"/>
            <a:r>
              <a:rPr lang="es-ES_tradnl" dirty="0" smtClean="0">
                <a:solidFill>
                  <a:srgbClr val="000099"/>
                </a:solidFill>
              </a:rPr>
              <a:t>IMPRESCINDIBLE SEGUIR LAS GUÍAS PARA LA CORRECTA GESTIÓN DE LOS PROYECTOS.</a:t>
            </a:r>
          </a:p>
          <a:p>
            <a:pPr algn="just"/>
            <a:endParaRPr lang="es-ES_tradnl" dirty="0">
              <a:solidFill>
                <a:srgbClr val="000099"/>
              </a:solidFill>
            </a:endParaRPr>
          </a:p>
          <a:p>
            <a:pPr marL="285750" indent="-285750" algn="just">
              <a:buFontTx/>
              <a:buChar char="-"/>
            </a:pPr>
            <a:endParaRPr lang="es-ES_tradnl" dirty="0" smtClean="0">
              <a:solidFill>
                <a:srgbClr val="000099"/>
              </a:solidFill>
            </a:endParaRPr>
          </a:p>
          <a:p>
            <a:pPr algn="just"/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3211" y="4881734"/>
            <a:ext cx="2125362" cy="132959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8453" y="1226021"/>
            <a:ext cx="2290119" cy="1451276"/>
          </a:xfrm>
          <a:prstGeom prst="rect">
            <a:avLst/>
          </a:prstGeom>
        </p:spPr>
      </p:pic>
      <p:sp>
        <p:nvSpPr>
          <p:cNvPr id="17" name="Flecha abajo 16"/>
          <p:cNvSpPr/>
          <p:nvPr/>
        </p:nvSpPr>
        <p:spPr>
          <a:xfrm>
            <a:off x="5280453" y="4975654"/>
            <a:ext cx="395416" cy="453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919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CONTRATO DE CONCESIÓN DE AYUDA FEDER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734658" y="1535454"/>
            <a:ext cx="7850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>
                <a:solidFill>
                  <a:srgbClr val="002060"/>
                </a:solidFill>
              </a:rPr>
              <a:t>-</a:t>
            </a:r>
            <a:r>
              <a:rPr lang="es-ES_tradnl" dirty="0" smtClean="0">
                <a:solidFill>
                  <a:srgbClr val="000099"/>
                </a:solidFill>
              </a:rPr>
              <a:t>Firmado entre la Autoridad de Gestión del Programa y el Beneficiario Principal del proyecto. Regula las condiciones de ejecución y seguimiento del proyecto.</a:t>
            </a:r>
          </a:p>
          <a:p>
            <a:pPr algn="just"/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3734658" y="752386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I. El </a:t>
            </a:r>
            <a:r>
              <a:rPr lang="es-ES_tradnl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CONTRATO DE CONCESIÓN DE AYUDA FEDER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30305" y="2191265"/>
            <a:ext cx="6541349" cy="453306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900" b="1" u="sng" dirty="0">
                <a:solidFill>
                  <a:srgbClr val="000099"/>
                </a:solidFill>
              </a:rPr>
              <a:t>Formulario del proyecto en </a:t>
            </a:r>
            <a:r>
              <a:rPr lang="es-ES" altLang="es-ES" sz="1900" b="1" u="sng" dirty="0" smtClean="0">
                <a:solidFill>
                  <a:srgbClr val="000099"/>
                </a:solidFill>
              </a:rPr>
              <a:t>SIMAC:</a:t>
            </a:r>
            <a:endParaRPr lang="es-ES" altLang="es-ES" sz="1900" b="1" u="sng" dirty="0">
              <a:solidFill>
                <a:srgbClr val="000099"/>
              </a:solidFill>
            </a:endParaRP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dirty="0" smtClean="0">
                <a:solidFill>
                  <a:srgbClr val="000099"/>
                </a:solidFill>
              </a:rPr>
              <a:t>	I.1: Formulario técnico.</a:t>
            </a: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dirty="0" smtClean="0">
                <a:solidFill>
                  <a:srgbClr val="000099"/>
                </a:solidFill>
              </a:rPr>
              <a:t>	I.2: Cronograma de actividades.</a:t>
            </a: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dirty="0" smtClean="0">
                <a:solidFill>
                  <a:srgbClr val="000099"/>
                </a:solidFill>
              </a:rPr>
              <a:t>	I.3: Plan financiero.</a:t>
            </a: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dirty="0" smtClean="0">
                <a:solidFill>
                  <a:srgbClr val="000099"/>
                </a:solidFill>
              </a:rPr>
              <a:t>	I.4.:Cartas de compromiso de todos los beneficiarios.  </a:t>
            </a: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i="1" dirty="0">
                <a:solidFill>
                  <a:srgbClr val="000099"/>
                </a:solidFill>
              </a:rPr>
              <a:t>	</a:t>
            </a:r>
            <a:r>
              <a:rPr lang="es-ES" altLang="es-ES" i="1" dirty="0" smtClean="0">
                <a:solidFill>
                  <a:srgbClr val="000099"/>
                </a:solidFill>
              </a:rPr>
              <a:t>I.5: </a:t>
            </a:r>
            <a:r>
              <a:rPr lang="es-ES" altLang="es-ES" dirty="0" smtClean="0">
                <a:solidFill>
                  <a:srgbClr val="000099"/>
                </a:solidFill>
              </a:rPr>
              <a:t>Acuerdo de Cooperación Transnacional.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Modificaciones del proyecto.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Atribución de responsabilidades.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Obligaciones del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Beneficiario Principal: </a:t>
            </a:r>
            <a:r>
              <a:rPr lang="es-ES" altLang="es-ES" sz="1800" b="1" dirty="0">
                <a:solidFill>
                  <a:srgbClr val="000099"/>
                </a:solidFill>
              </a:rPr>
              <a:t>generales, financieras y de gestión y control.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Plan Financiero del proyecto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_tradnl" altLang="es-ES" sz="1800" b="1" dirty="0" smtClean="0">
                <a:solidFill>
                  <a:srgbClr val="000099"/>
                </a:solidFill>
              </a:rPr>
              <a:t>Costes de personal</a:t>
            </a:r>
            <a:endParaRPr lang="es-ES" altLang="es-ES" sz="1800" b="1" dirty="0">
              <a:solidFill>
                <a:srgbClr val="000099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Modos de pago: prefinanciación, reembolsos y saldo final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.  </a:t>
            </a:r>
            <a:r>
              <a:rPr lang="es-ES" altLang="es-ES" sz="1800" b="1" dirty="0">
                <a:solidFill>
                  <a:srgbClr val="000099"/>
                </a:solidFill>
              </a:rPr>
              <a:t>Condiciones de pago.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Reintegro de la ayuda comunitaria.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Gestión de conflictos.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Renuncia y rescisión.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Duración del proyecto.</a:t>
            </a:r>
          </a:p>
          <a:p>
            <a:pPr marL="530225" indent="-530225" algn="just">
              <a:lnSpc>
                <a:spcPct val="80000"/>
              </a:lnSpc>
            </a:pPr>
            <a:endParaRPr lang="es-ES" altLang="es-ES" sz="1800" dirty="0" smtClean="0">
              <a:solidFill>
                <a:srgbClr val="000099"/>
              </a:solidFill>
            </a:endParaRPr>
          </a:p>
          <a:p>
            <a:pPr marL="530225" indent="-530225" algn="just">
              <a:lnSpc>
                <a:spcPct val="80000"/>
              </a:lnSpc>
            </a:pPr>
            <a:endParaRPr lang="es-ES" altLang="es-ES" dirty="0">
              <a:solidFill>
                <a:srgbClr val="000099"/>
              </a:solidFill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709945" y="777841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1. EL CONTRATO DE CONCESIÓN DE AYUDA FEDER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52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400" b="1" dirty="0" smtClean="0">
                <a:solidFill>
                  <a:srgbClr val="FF9900"/>
                </a:solidFill>
              </a:rPr>
              <a:t>FUNCIONAMIENTO DEL PARTENARIADO</a:t>
            </a:r>
            <a:endParaRPr lang="es-ES" sz="24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718486" y="1669182"/>
            <a:ext cx="8382435" cy="521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Obligaciones del Beneficiario Principal: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Se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responsabilizará de garantizar la ejecución de la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operación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en su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integridad.</a:t>
            </a: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>
                <a:solidFill>
                  <a:srgbClr val="000099"/>
                </a:solidFill>
                <a:latin typeface="+mn-lt"/>
              </a:rPr>
              <a:t> Se cerciorará de que el gasto declarado por los beneficiarios participantes en el proyecto se hayan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efectuado con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la finalidad de ejecutar las actividades previstas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acordadas.</a:t>
            </a: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>
                <a:solidFill>
                  <a:srgbClr val="000099"/>
                </a:solidFill>
                <a:latin typeface="+mn-lt"/>
              </a:rPr>
              <a:t> Comprobará que el gasto declarado por los beneficiarios participantes en el proyecto haya sido validado por los correspondientes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Corresponsales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Regionales.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>
                <a:solidFill>
                  <a:srgbClr val="000099"/>
                </a:solidFill>
                <a:latin typeface="+mn-lt"/>
              </a:rPr>
              <a:t>Cada beneficiario participante en la operación asumirá la responsabilidad en caso de cualquier irregularidad en el gasto que se haya declarado.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>
                <a:solidFill>
                  <a:srgbClr val="000099"/>
                </a:solidFill>
                <a:latin typeface="+mn-lt"/>
              </a:rPr>
              <a:t>Los conflictos que puedan surgir entre los socios del proyecto deben solucionarse internamente (Acuerdo de Cooperación Transnacional).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>
                <a:solidFill>
                  <a:srgbClr val="000099"/>
                </a:solidFill>
                <a:latin typeface="+mn-lt"/>
              </a:rPr>
              <a:t> En el caso de que los conflictos persistan y se ponga en peligro la buena ejecución del proyecto podrá llegarse a la rescisión del contrato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.</a:t>
            </a:r>
            <a:endParaRPr lang="es-ES" altLang="es-ES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709945" y="761365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1. EL CONTRATO DE CONCESIÓN DE AYUDA FEDER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203" y="1423725"/>
            <a:ext cx="1136821" cy="98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5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DECLARACIÓN ANTIFRAUDE Y CÓDIGO ÉTICO 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14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3672871" y="77371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DECLARACIÓN ANTIFRAUDE Y CÓDIGO ÉTICO Y DE CONDUCTA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000699" y="1636224"/>
            <a:ext cx="8643921" cy="533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2.1. DECLARACIÓN ANTIFRAUDE DE LA AUTORIDAD DE GESTIÓN.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Importancia del compromiso de la Autoridad de Gestión y todos los demás órganos implicados en el programa en la lucha contra el fraude.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Establece obligaciones de los órganos de gestión y control en la investigación y transmisión de información de sospechas de fraude a los servicios nacionales responsables de la lucha antifraude.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Evaluación del riesgo de fraude en el marco del programa por parte del Grupo de Autoevaluación del Riesgo y establecimiento de medidas preventivas.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s-ES_tradnl" altLang="es-ES" sz="2000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endParaRPr lang="es-ES_tradnl" altLang="es-ES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endParaRPr lang="es-ES_tradnl" altLang="es-ES" dirty="0" smtClean="0">
              <a:solidFill>
                <a:srgbClr val="000099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" altLang="es-ES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631" y="4889040"/>
            <a:ext cx="3451655" cy="171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6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558746" y="1574620"/>
            <a:ext cx="76776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>
                <a:solidFill>
                  <a:srgbClr val="000099"/>
                </a:solidFill>
              </a:rPr>
              <a:t>2.2. CÓDIGO ÉTICO Y DE CONDUCTA DEL PROGRAMA.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0099"/>
                </a:solidFill>
              </a:rPr>
              <a:t>Principios éticos y de conducta de los empleados públicos que trabajan en los órganos de gestión, control, certificación y pago del programa.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400" dirty="0">
                <a:solidFill>
                  <a:srgbClr val="000099"/>
                </a:solidFill>
              </a:rPr>
              <a:t>Principios éticos y de conducta de los beneficiarios del programa.</a:t>
            </a: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3672871" y="77371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DECLARACIÓN ANTIFRAUDE Y CÓDIGO ÉTICO Y DE CONDUCTA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8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DECLARACIÓN ANTIFRAUDE Y CÓDIGO ÉTICO </a:t>
            </a:r>
            <a:endParaRPr lang="es-ES" sz="2800" b="1" dirty="0">
              <a:solidFill>
                <a:srgbClr val="FF990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237164" y="4908382"/>
            <a:ext cx="7826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>
                <a:solidFill>
                  <a:srgbClr val="000099"/>
                </a:solidFill>
                <a:hlinkClick r:id="rId3"/>
              </a:rPr>
              <a:t>www.mac-interreg.org/</a:t>
            </a:r>
            <a:r>
              <a:rPr lang="es-ES_tradnl" altLang="es-ES" sz="2400" dirty="0">
                <a:solidFill>
                  <a:srgbClr val="000099"/>
                </a:solidFill>
              </a:rPr>
              <a:t> PROGRAMA MAC 2014-2020</a:t>
            </a:r>
            <a:endParaRPr lang="es-ES" altLang="es-ES" sz="2400" dirty="0">
              <a:solidFill>
                <a:srgbClr val="000099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0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442" y="2240689"/>
            <a:ext cx="3002689" cy="3892763"/>
          </a:xfrm>
          <a:prstGeom prst="rect">
            <a:avLst/>
          </a:prstGeom>
        </p:spPr>
      </p:pic>
      <p:sp>
        <p:nvSpPr>
          <p:cNvPr id="6" name="Marcador de texto 3"/>
          <p:cNvSpPr txBox="1">
            <a:spLocks/>
          </p:cNvSpPr>
          <p:nvPr/>
        </p:nvSpPr>
        <p:spPr>
          <a:xfrm>
            <a:off x="408432" y="3646576"/>
            <a:ext cx="2834640" cy="232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smtClean="0">
                <a:solidFill>
                  <a:srgbClr val="FF9900"/>
                </a:solidFill>
              </a:rPr>
              <a:t>FUNCIONAMIENTO DEL PARTENARIADO</a:t>
            </a:r>
            <a:endParaRPr lang="es-ES" sz="2400" b="1" dirty="0">
              <a:solidFill>
                <a:srgbClr val="FF9900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08432" y="1295400"/>
            <a:ext cx="28346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3672871" y="740763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FUNCIONAMIENTO DEL PARTENARIADO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191346" y="1458084"/>
            <a:ext cx="5376005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65125" indent="-365125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El Beneficiario Principal, responsable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global del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proyecto 			Autoridad de Gestión, Corresponsales Regionales y Nacionales, Autoridad de Pago y Certificación y Autoridad de Auditoría.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Coordinación del proyecto entre todos los participantes en el mismo (beneficiarios FEDER, participantes de Países Terceros del programa y Asociados)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Debe poner en marcha un sistema de comunicación permanente y eficaz entre todos los participantes en el proyecto.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Debe velar por el cumplimiento del cronograma del proyecto y los plazos de ejecución.</a:t>
            </a:r>
            <a:endParaRPr lang="es-ES" altLang="es-ES" dirty="0">
              <a:solidFill>
                <a:schemeClr val="accent2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880" y="4755785"/>
            <a:ext cx="733171" cy="545515"/>
          </a:xfrm>
          <a:prstGeom prst="rect">
            <a:avLst/>
          </a:prstGeom>
        </p:spPr>
      </p:pic>
      <p:sp>
        <p:nvSpPr>
          <p:cNvPr id="14" name="Flecha derecha 13"/>
          <p:cNvSpPr/>
          <p:nvPr/>
        </p:nvSpPr>
        <p:spPr>
          <a:xfrm>
            <a:off x="4629658" y="1771133"/>
            <a:ext cx="906163" cy="2636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443" y="5791195"/>
            <a:ext cx="980303" cy="85287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6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400" b="1" dirty="0" smtClean="0">
                <a:solidFill>
                  <a:srgbClr val="FF9900"/>
                </a:solidFill>
              </a:rPr>
              <a:t>MODIFICACIONES DE PROYECTOS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676987" y="78607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MODIFICACIONES DE PROYECTOS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0678" y="2631353"/>
            <a:ext cx="1598141" cy="245963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61039" y="1682224"/>
            <a:ext cx="60868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</a:rPr>
              <a:t>GUÍA PARA LAS MODIFICACIONES DE PROYECTOS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  <a:hlinkClick r:id="rId6"/>
              </a:rPr>
              <a:t>www.mac-interreg.org/</a:t>
            </a:r>
            <a:r>
              <a:rPr lang="es-ES_tradnl" altLang="es-ES" dirty="0" smtClean="0">
                <a:solidFill>
                  <a:srgbClr val="000099"/>
                </a:solidFill>
              </a:rPr>
              <a:t> Proyectos aprobados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</a:rPr>
              <a:t>Las tramita el Beneficiario Principal a través del SIMAC: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81" y="2855051"/>
            <a:ext cx="539908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693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3676987" y="769598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MODIFICACIONES DE PROYECTOS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9" name="Marcador de texto 3"/>
          <p:cNvSpPr txBox="1">
            <a:spLocks/>
          </p:cNvSpPr>
          <p:nvPr/>
        </p:nvSpPr>
        <p:spPr>
          <a:xfrm>
            <a:off x="408432" y="3646576"/>
            <a:ext cx="2834640" cy="232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smtClean="0">
                <a:solidFill>
                  <a:srgbClr val="FF9900"/>
                </a:solidFill>
              </a:rPr>
              <a:t>MODIFICACIONES DE PROYECTOS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090672" y="1451562"/>
            <a:ext cx="854115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sz="2100" dirty="0" smtClean="0">
                <a:solidFill>
                  <a:srgbClr val="000099"/>
                </a:solidFill>
              </a:rPr>
              <a:t>GUÍA DE MODIFICACIONES DE PROYECTOS: 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sz="2100" dirty="0" smtClean="0">
                <a:solidFill>
                  <a:srgbClr val="000099"/>
                </a:solidFill>
                <a:hlinkClick r:id="rId3"/>
              </a:rPr>
              <a:t>www.mac-interreg.org</a:t>
            </a:r>
            <a:r>
              <a:rPr lang="es-ES_tradnl" altLang="es-ES" sz="2100" dirty="0" smtClean="0">
                <a:solidFill>
                  <a:srgbClr val="000099"/>
                </a:solidFill>
              </a:rPr>
              <a:t>/Proyectos aprobados/Gestión de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sz="2100" dirty="0" smtClean="0">
                <a:solidFill>
                  <a:srgbClr val="000099"/>
                </a:solidFill>
              </a:rPr>
              <a:t> Modificaciones.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sz="2100" dirty="0" smtClean="0">
                <a:solidFill>
                  <a:srgbClr val="000099"/>
                </a:solidFill>
              </a:rPr>
              <a:t>-     En </a:t>
            </a:r>
            <a:r>
              <a:rPr lang="es-ES" sz="2100" dirty="0">
                <a:solidFill>
                  <a:srgbClr val="000099"/>
                </a:solidFill>
              </a:rPr>
              <a:t>el contenido del proyecto.</a:t>
            </a:r>
          </a:p>
          <a:p>
            <a:pPr marL="800100" lvl="1" indent="-342900" algn="just">
              <a:spcBef>
                <a:spcPct val="50000"/>
              </a:spcBef>
              <a:buFontTx/>
              <a:buChar char="-"/>
            </a:pPr>
            <a:r>
              <a:rPr lang="es-ES" sz="2100" dirty="0">
                <a:solidFill>
                  <a:srgbClr val="000099"/>
                </a:solidFill>
              </a:rPr>
              <a:t>En la composición del </a:t>
            </a:r>
            <a:r>
              <a:rPr lang="es-ES" sz="2100" dirty="0" err="1">
                <a:solidFill>
                  <a:srgbClr val="000099"/>
                </a:solidFill>
              </a:rPr>
              <a:t>partenariado</a:t>
            </a:r>
            <a:r>
              <a:rPr lang="es-ES" sz="2100" dirty="0">
                <a:solidFill>
                  <a:srgbClr val="000099"/>
                </a:solidFill>
              </a:rPr>
              <a:t>.</a:t>
            </a:r>
          </a:p>
          <a:p>
            <a:pPr marL="800100" lvl="1" indent="-342900" algn="just">
              <a:spcBef>
                <a:spcPct val="50000"/>
              </a:spcBef>
              <a:buFontTx/>
              <a:buChar char="-"/>
            </a:pPr>
            <a:r>
              <a:rPr lang="es-ES_tradnl" sz="2100" dirty="0">
                <a:solidFill>
                  <a:srgbClr val="000099"/>
                </a:solidFill>
              </a:rPr>
              <a:t>En el calendario del </a:t>
            </a:r>
            <a:r>
              <a:rPr lang="es-ES_tradnl" sz="2100" dirty="0" smtClean="0">
                <a:solidFill>
                  <a:srgbClr val="000099"/>
                </a:solidFill>
              </a:rPr>
              <a:t>proyecto: 12 meses máximo de prórroga, debidamente justificada.</a:t>
            </a:r>
            <a:endParaRPr lang="es-ES" sz="2100" dirty="0">
              <a:solidFill>
                <a:srgbClr val="000099"/>
              </a:solidFill>
            </a:endParaRPr>
          </a:p>
          <a:p>
            <a:pPr lvl="1" algn="just">
              <a:lnSpc>
                <a:spcPct val="100000"/>
              </a:lnSpc>
              <a:spcBef>
                <a:spcPct val="50000"/>
              </a:spcBef>
            </a:pPr>
            <a:r>
              <a:rPr lang="es-ES" sz="2100" dirty="0">
                <a:solidFill>
                  <a:srgbClr val="000099"/>
                </a:solidFill>
              </a:rPr>
              <a:t>Los cambios en los datos de identificación de las entidades, direcciones, teléfonos, e-mails, personas de contacto, personas responsables de la entidad, datos bancarios, etc. </a:t>
            </a:r>
            <a:r>
              <a:rPr lang="es-ES" sz="2100" dirty="0" smtClean="0">
                <a:solidFill>
                  <a:srgbClr val="000099"/>
                </a:solidFill>
              </a:rPr>
              <a:t>hay que comunicarlos por email a la SC, NO son objeto de solicitudes de modificación.</a:t>
            </a:r>
            <a:endParaRPr lang="es-ES_tradnl" altLang="es-ES" sz="21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89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3"/>
          <p:cNvSpPr txBox="1">
            <a:spLocks/>
          </p:cNvSpPr>
          <p:nvPr/>
        </p:nvSpPr>
        <p:spPr>
          <a:xfrm>
            <a:off x="408432" y="3646576"/>
            <a:ext cx="2834640" cy="232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smtClean="0">
                <a:solidFill>
                  <a:srgbClr val="FF9900"/>
                </a:solidFill>
              </a:rPr>
              <a:t>MODIFICACIONES DE PROYECTOS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08432" y="1295400"/>
            <a:ext cx="28346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3676987" y="78607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MODIFICACIONES DE PROYECTOS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476369" y="1509228"/>
            <a:ext cx="719163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sz="2000" dirty="0" smtClean="0">
                <a:solidFill>
                  <a:srgbClr val="000099"/>
                </a:solidFill>
              </a:rPr>
              <a:t>LÍMITES PARA CAMBIOS EN LOS PRESUPUESTOS DE LOS PROYECTOS: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99"/>
                </a:solidFill>
              </a:rPr>
              <a:t>El </a:t>
            </a:r>
            <a:r>
              <a:rPr lang="es-ES" sz="2000" dirty="0">
                <a:solidFill>
                  <a:srgbClr val="000099"/>
                </a:solidFill>
              </a:rPr>
              <a:t>gasto que suponga un incremento hasta el máximo del 20% de una partida presupuestaria de cada beneficiario podrá declararse en la correspondiente declaración de gastos pagados y podrá ser considerado gasto validado reembolsable</a:t>
            </a:r>
            <a:r>
              <a:rPr lang="es-ES" sz="2000" dirty="0" smtClean="0">
                <a:solidFill>
                  <a:srgbClr val="000099"/>
                </a:solidFill>
              </a:rPr>
              <a:t>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s-ES" sz="2000" dirty="0">
              <a:solidFill>
                <a:srgbClr val="000099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99"/>
                </a:solidFill>
              </a:rPr>
              <a:t>El </a:t>
            </a:r>
            <a:r>
              <a:rPr lang="es-ES" sz="2000" dirty="0">
                <a:solidFill>
                  <a:srgbClr val="000099"/>
                </a:solidFill>
              </a:rPr>
              <a:t>gasto que suponga un incremento por encima del 20% de una partida del presupuesto de cada beneficiario no podrá ser declarado ni se podrá solicitar una modificación. </a:t>
            </a:r>
            <a:r>
              <a:rPr lang="es-ES" sz="2000" b="1" u="sng" dirty="0">
                <a:solidFill>
                  <a:srgbClr val="000099"/>
                </a:solidFill>
              </a:rPr>
              <a:t>El Programa no permite por tanto presentar modificaciones por encima del 20% del presupuesto aprobado a cada beneficiario en cada una de las partidas presupuestarias (tipo de gasto).</a:t>
            </a:r>
            <a:endParaRPr lang="es-ES" sz="2000" dirty="0">
              <a:solidFill>
                <a:srgbClr val="000099"/>
              </a:solidFill>
            </a:endParaRP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_tradnl" altLang="es-ES" sz="2000" dirty="0">
              <a:solidFill>
                <a:srgbClr val="000099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3"/>
          <p:cNvSpPr txBox="1">
            <a:spLocks/>
          </p:cNvSpPr>
          <p:nvPr/>
        </p:nvSpPr>
        <p:spPr>
          <a:xfrm>
            <a:off x="408432" y="3646576"/>
            <a:ext cx="2834640" cy="232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smtClean="0">
                <a:solidFill>
                  <a:srgbClr val="FF9900"/>
                </a:solidFill>
              </a:rPr>
              <a:t>MODIFICACIONES DE PROYECTOS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08432" y="1295400"/>
            <a:ext cx="28346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566984" y="1423993"/>
            <a:ext cx="7875373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0"/>
              </a:spcAft>
            </a:pPr>
            <a:r>
              <a:rPr lang="es-ES" sz="2100" dirty="0">
                <a:solidFill>
                  <a:srgbClr val="000099"/>
                </a:solidFill>
              </a:rPr>
              <a:t>En lo que respecta </a:t>
            </a:r>
            <a:r>
              <a:rPr lang="es-ES" sz="2100" dirty="0" smtClean="0">
                <a:solidFill>
                  <a:srgbClr val="000099"/>
                </a:solidFill>
              </a:rPr>
              <a:t>a sobre-ejecuciones</a:t>
            </a:r>
            <a:r>
              <a:rPr lang="es-ES" sz="2100" dirty="0">
                <a:solidFill>
                  <a:srgbClr val="000099"/>
                </a:solidFill>
              </a:rPr>
              <a:t> </a:t>
            </a:r>
            <a:r>
              <a:rPr lang="es-ES" sz="2100" dirty="0" smtClean="0">
                <a:solidFill>
                  <a:srgbClr val="000099"/>
                </a:solidFill>
              </a:rPr>
              <a:t>respecto al presupuesto aprobado a cada beneficiario:</a:t>
            </a:r>
            <a:r>
              <a:rPr lang="es-ES" sz="2100" dirty="0">
                <a:solidFill>
                  <a:srgbClr val="000099"/>
                </a:solidFill>
              </a:rPr>
              <a:t> </a:t>
            </a:r>
          </a:p>
          <a:p>
            <a:pPr marL="220980" indent="-228600" algn="just">
              <a:spcAft>
                <a:spcPts val="0"/>
              </a:spcAft>
            </a:pPr>
            <a:r>
              <a:rPr lang="es-ES" sz="2100" dirty="0">
                <a:solidFill>
                  <a:srgbClr val="000099"/>
                </a:solidFill>
              </a:rPr>
              <a:t> </a:t>
            </a:r>
          </a:p>
          <a:p>
            <a:pPr marL="449580" algn="just">
              <a:spcAft>
                <a:spcPts val="0"/>
              </a:spcAft>
            </a:pPr>
            <a:r>
              <a:rPr lang="es-ES" sz="2100" dirty="0">
                <a:solidFill>
                  <a:srgbClr val="000099"/>
                </a:solidFill>
              </a:rPr>
              <a:t>No será necesario realizar una solicitud de modificación para poder ejecutar gasto del proyecto hasta un </a:t>
            </a:r>
            <a:r>
              <a:rPr lang="es-ES" sz="2100" b="1" dirty="0">
                <a:solidFill>
                  <a:srgbClr val="000099"/>
                </a:solidFill>
              </a:rPr>
              <a:t>máximo del 20% por encima del presupuesto total aprobado para cada beneficiario</a:t>
            </a:r>
            <a:r>
              <a:rPr lang="es-ES" sz="2100" dirty="0">
                <a:solidFill>
                  <a:srgbClr val="000099"/>
                </a:solidFill>
              </a:rPr>
              <a:t>:</a:t>
            </a:r>
          </a:p>
          <a:p>
            <a:pPr marL="742950" lvl="1" indent="-285750" algn="just">
              <a:spcAft>
                <a:spcPts val="0"/>
              </a:spcAft>
              <a:buFont typeface="Calibri" panose="020F0502020204030204" pitchFamily="34" charset="0"/>
              <a:buChar char="−"/>
            </a:pPr>
            <a:r>
              <a:rPr lang="es-ES" sz="2100" dirty="0">
                <a:solidFill>
                  <a:srgbClr val="000099"/>
                </a:solidFill>
              </a:rPr>
              <a:t>El incremento hasta el máximo del 20% podrá declararse en la correspondiente declaración de gastos pagados pero será considerado gasto validado no reembolsable.</a:t>
            </a:r>
          </a:p>
          <a:p>
            <a:pPr marL="742950" lvl="1" indent="-285750" algn="just">
              <a:spcBef>
                <a:spcPts val="600"/>
              </a:spcBef>
              <a:spcAft>
                <a:spcPts val="0"/>
              </a:spcAft>
              <a:buFont typeface="Calibri" panose="020F0502020204030204" pitchFamily="34" charset="0"/>
              <a:buChar char="−"/>
            </a:pPr>
            <a:r>
              <a:rPr lang="es-ES" sz="2100" dirty="0">
                <a:solidFill>
                  <a:srgbClr val="000099"/>
                </a:solidFill>
              </a:rPr>
              <a:t>El incremento por encima del 20% no podrá ser declarado ni se podrá solicitar una modificación.</a:t>
            </a:r>
          </a:p>
          <a:p>
            <a:pPr marL="228600" algn="just">
              <a:spcAft>
                <a:spcPts val="0"/>
              </a:spcAft>
            </a:pPr>
            <a:r>
              <a:rPr lang="es-ES" sz="2100" dirty="0">
                <a:solidFill>
                  <a:srgbClr val="000099"/>
                </a:solidFill>
              </a:rPr>
              <a:t> </a:t>
            </a:r>
          </a:p>
          <a:p>
            <a:r>
              <a:rPr lang="es-ES" sz="2100" dirty="0">
                <a:solidFill>
                  <a:srgbClr val="000099"/>
                </a:solidFill>
              </a:rPr>
              <a:t>La aprobación de los importes de sobre-ejecución del proyecto </a:t>
            </a:r>
            <a:r>
              <a:rPr lang="es-ES" sz="2100" dirty="0" smtClean="0">
                <a:solidFill>
                  <a:srgbClr val="000099"/>
                </a:solidFill>
              </a:rPr>
              <a:t>estará </a:t>
            </a:r>
            <a:r>
              <a:rPr lang="es-ES" sz="2100" dirty="0">
                <a:solidFill>
                  <a:srgbClr val="000099"/>
                </a:solidFill>
              </a:rPr>
              <a:t>condicionada a la decisión del Comité de Gestión del Programa. </a:t>
            </a: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3676987" y="736646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MODIFICACIONES DE PROYECTOS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89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INFORMES DE EJECUCIÓN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3697579" y="78195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5. INFORMES DE EJECUCIÓN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1622" y="2015357"/>
            <a:ext cx="2298228" cy="291911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090672" y="1861659"/>
            <a:ext cx="496593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sz="2400" dirty="0" smtClean="0">
                <a:solidFill>
                  <a:srgbClr val="000099"/>
                </a:solidFill>
              </a:rPr>
              <a:t>INFORMES ANUALES.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sz="2400" dirty="0" smtClean="0">
                <a:solidFill>
                  <a:srgbClr val="000099"/>
                </a:solidFill>
              </a:rPr>
              <a:t>INFORME FINAL.</a:t>
            </a:r>
          </a:p>
          <a:p>
            <a:pPr marL="896937" lvl="1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000099"/>
                </a:solidFill>
              </a:rPr>
              <a:t>La Tarea “Informe de Ejecución”, tanto anual como final, la debe realizar el Beneficiario Principal en el SIMAC.</a:t>
            </a:r>
            <a:endParaRPr lang="es-ES" altLang="es-ES" sz="2400" dirty="0" smtClean="0">
              <a:solidFill>
                <a:srgbClr val="000099"/>
              </a:solidFill>
            </a:endParaRPr>
          </a:p>
          <a:p>
            <a:pPr marL="896937" lvl="1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000099"/>
                </a:solidFill>
              </a:rPr>
              <a:t>Importancia de los INDICADORES para medir la evolución del proyecto.</a:t>
            </a:r>
            <a:endParaRPr lang="es-ES" altLang="es-ES" sz="2400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8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OBLIGACIONES DE INFORMACIÓN Y COMUNICACIÓN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709933" y="75313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6. OBLIGACIONES DE INFORMACIÓN Y COMUNICACIÓN</a:t>
            </a:r>
            <a:endParaRPr lang="es-ES_tradnl" altLang="es-ES" sz="1600" b="1" dirty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5566" y="1485125"/>
            <a:ext cx="4176572" cy="4800344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52584" y="1677415"/>
            <a:ext cx="4972982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Estrategia de Comunicación del Programa INTERREG MAC 2014-2020.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Manual de Aplicación de la Normativa de Comunicación y Publicidad. 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LOGOTIPOS.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Guía “Cómo crear y publicar EVENTOS en la Web del Programa”.</a:t>
            </a:r>
            <a:endParaRPr lang="es-ES" altLang="es-ES" sz="2000" dirty="0" smtClean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000" b="1" dirty="0" smtClean="0">
                <a:solidFill>
                  <a:srgbClr val="C00000"/>
                </a:solidFill>
                <a:latin typeface="+mn-lt"/>
              </a:rPr>
              <a:t>www.mac-interreg.org</a:t>
            </a: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000" dirty="0" smtClean="0">
                <a:solidFill>
                  <a:srgbClr val="005696"/>
                </a:solidFill>
                <a:latin typeface="+mn-lt"/>
              </a:rPr>
              <a:t>Proyectos aprobados/Información </a:t>
            </a:r>
            <a:r>
              <a:rPr lang="es-ES_tradnl" altLang="es-ES" sz="2000" dirty="0">
                <a:solidFill>
                  <a:srgbClr val="005696"/>
                </a:solidFill>
                <a:latin typeface="+mn-lt"/>
              </a:rPr>
              <a:t>y Comunicación</a:t>
            </a: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" altLang="es-ES" dirty="0">
              <a:solidFill>
                <a:schemeClr val="accent2"/>
              </a:solidFill>
            </a:endParaRP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44477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400" b="1" dirty="0" smtClean="0">
                <a:solidFill>
                  <a:srgbClr val="FF9900"/>
                </a:solidFill>
              </a:rPr>
              <a:t>DOCUMENTACION DE REFERENCIA</a:t>
            </a:r>
            <a:endParaRPr lang="es-ES" sz="24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709933" y="802562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7. </a:t>
            </a:r>
            <a:r>
              <a:rPr lang="es-ES_tradnl" altLang="es-ES" sz="1600" b="1" dirty="0">
                <a:solidFill>
                  <a:srgbClr val="000099"/>
                </a:solidFill>
                <a:latin typeface="+mj-lt"/>
              </a:rPr>
              <a:t>DOCUMENTACIÓN DE REFERENCIA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000700" y="1487941"/>
            <a:ext cx="8260424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  <a:hlinkClick r:id="rId5"/>
              </a:rPr>
              <a:t>www.mac-interreg.org</a:t>
            </a:r>
            <a:endParaRPr lang="es-ES_tradnl" altLang="es-ES" sz="2000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spcBef>
                <a:spcPct val="50000"/>
              </a:spcBef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NORMATIVA EUROPEA: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Reglamento (UE) nº 1303/2013: Disposiciones comunes a los Fondos.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Reglamento (UE) nº 1301/2013: FEDER.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Reglamento (UE) nº 1299/2013: Cooperación Territorial Europea.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Reglamento (UE) nº 481: </a:t>
            </a:r>
            <a:r>
              <a:rPr lang="es-ES_tradnl" altLang="es-ES" b="1" dirty="0" err="1" smtClean="0">
                <a:solidFill>
                  <a:srgbClr val="000099"/>
                </a:solidFill>
                <a:latin typeface="+mn-lt"/>
              </a:rPr>
              <a:t>Subvencionabilidad</a:t>
            </a: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 de los gastos.</a:t>
            </a:r>
            <a:endParaRPr lang="es-ES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NORMATIVA DEL PROGRAMA: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Tx/>
              <a:buChar char="-"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Contrato de concesión de ayuda FEDER.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Tx/>
              <a:buChar char="-"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Normas de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subvencionabilidad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de los gastos aprobadas por Comité de Seguimiento.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Tx/>
              <a:buChar char="-"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Guías del programa (Gestión Financiera, Modificaciones, Manual de aplicación de la normativa de comunicación y 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publicidad, </a:t>
            </a:r>
            <a:r>
              <a:rPr lang="es-ES_tradnl" altLang="es-ES" dirty="0">
                <a:solidFill>
                  <a:srgbClr val="000099"/>
                </a:solidFill>
                <a:latin typeface="+mn-lt"/>
              </a:rPr>
              <a:t>C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reación de eventos, etc.)</a:t>
            </a:r>
            <a:endParaRPr lang="es-ES" altLang="es-E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4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408432" y="1295400"/>
            <a:ext cx="28346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2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3" y="2449183"/>
            <a:ext cx="1998323" cy="1414365"/>
          </a:xfrm>
          <a:prstGeom prst="rect">
            <a:avLst/>
          </a:prstGeom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616412" y="4149103"/>
            <a:ext cx="6867685" cy="143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000099"/>
                </a:solidFill>
                <a:latin typeface="+mn-lt"/>
                <a:hlinkClick r:id="rId6"/>
              </a:rPr>
              <a:t>gestionproyectos@pct-mac.org</a:t>
            </a:r>
            <a:endParaRPr lang="es-ES" altLang="es-ES" sz="2400" dirty="0">
              <a:solidFill>
                <a:srgbClr val="000099"/>
              </a:solidFill>
              <a:latin typeface="+mn-lt"/>
            </a:endParaRPr>
          </a:p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  <a:latin typeface="+mn-lt"/>
              </a:rPr>
              <a:t>www.mac-interreg.org</a:t>
            </a:r>
            <a:endParaRPr lang="es-ES_tradnl" altLang="es-ES" sz="2400" b="1" dirty="0">
              <a:solidFill>
                <a:srgbClr val="000099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" altLang="es-ES" dirty="0">
              <a:solidFill>
                <a:schemeClr val="accent2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826476" y="1275297"/>
            <a:ext cx="6867685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  <a:latin typeface="+mn-lt"/>
              </a:rPr>
              <a:t>GRACIAS POR SU ATENCION</a:t>
            </a:r>
          </a:p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  <a:latin typeface="+mn-lt"/>
              </a:rPr>
              <a:t>Secretaría Conjunta</a:t>
            </a: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" altLang="es-ES" dirty="0">
              <a:solidFill>
                <a:schemeClr val="accent2"/>
              </a:solidFill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56032" y="1909122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BÁSICA PARA LA PUESTA EN MARCHA DE LOS PROYECTOS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742526274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1423</TotalTime>
  <Words>1194</Words>
  <Application>Microsoft Office PowerPoint</Application>
  <PresentationFormat>Panorámica</PresentationFormat>
  <Paragraphs>162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Corbel</vt:lpstr>
      <vt:lpstr>Wingdings</vt:lpstr>
      <vt:lpstr>Wingdings 2</vt:lpstr>
      <vt:lpstr>Marco</vt:lpstr>
      <vt:lpstr>Jornadas Técnicas para los beneficiarios de proyectos aprobados en la 1ª convocatoria del Programa INTERREG V-A MAC 2014-2020</vt:lpstr>
      <vt:lpstr>INFORMACIÓN BÁSICA PARA LA PUESTA EN MARCHA DE LOS PROYECTOS</vt:lpstr>
      <vt:lpstr>Presentación de PowerPoint</vt:lpstr>
      <vt:lpstr>INFORMACIÓN BÁSICA PARA LA PUESTA EN MARCHA DE LOS PROYECTOS</vt:lpstr>
      <vt:lpstr>INFORMACIÓN BÁSICA PARA LA PUESTA EN MARCHA DE LOS PROYECTOS</vt:lpstr>
      <vt:lpstr>INFORMACIÓN BÁSICA PARA LA PUESTA EN MARCHA DE LOS PROYECTOS</vt:lpstr>
      <vt:lpstr>INFORMACIÓN BÁSICA PARA LA PUESTA EN MARCHA DE LOS PROYECTOS</vt:lpstr>
      <vt:lpstr>Presentación de PowerPoint</vt:lpstr>
      <vt:lpstr>INFORMACIÓN BÁSICA PARA LA PUESTA EN MARCHA DE LOS PROYECTOS</vt:lpstr>
      <vt:lpstr>INFORMACIÓN BÁSICA PARA LA PUESTA EN MARCHA DE LOS PROYECTOS</vt:lpstr>
      <vt:lpstr>Presentación de PowerPoint</vt:lpstr>
      <vt:lpstr>Presentación de PowerPoint</vt:lpstr>
      <vt:lpstr>INFORMACIÓN BÁSICA PARA LA PUESTA EN MARCHA DE LOS PROYECTOS</vt:lpstr>
      <vt:lpstr>INFORMACIÓN BÁSICA PARA LA PUESTA EN MARCHA DE LOS PROYECTOS</vt:lpstr>
      <vt:lpstr>INFORMACIÓN BÁSICA PARA LA PUESTA EN MARCHA DE LOS PROYECTOS</vt:lpstr>
      <vt:lpstr>INFORMACIÓN BÁSICA PARA LA PUESTA EN MARCHA DE LOS PROYECTOS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Jornadas Lanzamiento Interreg MAC 2014-2020</dc:title>
  <dc:creator>Mercedes Palancar</dc:creator>
  <cp:lastModifiedBy>Irene Ruiz</cp:lastModifiedBy>
  <cp:revision>137</cp:revision>
  <dcterms:created xsi:type="dcterms:W3CDTF">2015-12-21T13:16:32Z</dcterms:created>
  <dcterms:modified xsi:type="dcterms:W3CDTF">2017-03-13T14:12:57Z</dcterms:modified>
</cp:coreProperties>
</file>